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sldIdLst>
    <p:sldId id="256" r:id="rId2"/>
    <p:sldId id="278" r:id="rId3"/>
    <p:sldId id="275" r:id="rId4"/>
    <p:sldId id="285" r:id="rId5"/>
    <p:sldId id="284" r:id="rId6"/>
    <p:sldId id="283" r:id="rId7"/>
    <p:sldId id="282" r:id="rId8"/>
    <p:sldId id="281" r:id="rId9"/>
    <p:sldId id="280" r:id="rId10"/>
    <p:sldId id="288" r:id="rId11"/>
    <p:sldId id="287" r:id="rId12"/>
    <p:sldId id="286" r:id="rId13"/>
    <p:sldId id="257" r:id="rId14"/>
    <p:sldId id="258" r:id="rId15"/>
    <p:sldId id="259" r:id="rId16"/>
    <p:sldId id="261" r:id="rId17"/>
    <p:sldId id="262" r:id="rId18"/>
    <p:sldId id="264" r:id="rId19"/>
    <p:sldId id="265" r:id="rId20"/>
    <p:sldId id="266" r:id="rId21"/>
    <p:sldId id="267" r:id="rId22"/>
    <p:sldId id="268" r:id="rId23"/>
    <p:sldId id="269" r:id="rId24"/>
    <p:sldId id="270" r:id="rId25"/>
    <p:sldId id="271" r:id="rId26"/>
    <p:sldId id="274" r:id="rId27"/>
    <p:sldId id="273" r:id="rId28"/>
    <p:sldId id="294" r:id="rId29"/>
    <p:sldId id="292" r:id="rId30"/>
    <p:sldId id="291" r:id="rId31"/>
    <p:sldId id="290" r:id="rId32"/>
    <p:sldId id="289" r:id="rId33"/>
    <p:sldId id="295" r:id="rId34"/>
    <p:sldId id="276" r:id="rId35"/>
    <p:sldId id="296" r:id="rId36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38" autoAdjust="0"/>
    <p:restoredTop sz="94598" autoAdjust="0"/>
  </p:normalViewPr>
  <p:slideViewPr>
    <p:cSldViewPr snapToGrid="0">
      <p:cViewPr>
        <p:scale>
          <a:sx n="94" d="100"/>
          <a:sy n="94" d="100"/>
        </p:scale>
        <p:origin x="-420" y="-19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11F94D92-0E17-40A0-9293-30F49A0E77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xmlns="" id="{F3A77856-535A-4EE0-9CEA-7236FA74A2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9AF147AF-7AA5-4F80-8D69-905CF8437C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FFB9B-9FB8-469E-96F9-4D32314110B6}" type="datetimeFigureOut">
              <a:rPr lang="en-US" smtClean="0"/>
              <a:t>4/29/2021</a:t>
            </a:fld>
            <a:endParaRPr lang="en-US" dirty="0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980F4603-EC2B-439B-9D4E-0F3BBF2814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AB6005BB-041C-40DE-B222-30CCB50D2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76947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078BA756-6661-407F-998D-F86A07EA1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xmlns="" id="{0FB9DDB6-070A-4413-B6A8-7FC100EE8D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EDC8F797-8BC7-40DA-8720-030C6E5968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BB1C6-BF8F-4481-8AB2-603A1C8A906A}" type="datetimeFigureOut">
              <a:rPr lang="en-US" smtClean="0"/>
              <a:t>4/29/2021</a:t>
            </a:fld>
            <a:endParaRPr lang="en-US" dirty="0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3CCA40EB-32AD-4CA1-A972-E470B5B3E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56BBA1AD-5C3C-4191-9106-20DD4DD48E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1526982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xmlns="" id="{C4AAF9CB-6DC7-445B-8316-ECCD31B9AB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xmlns="" id="{F01BFE68-A785-4DEC-96F2-98F6EB23CF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8FFC286E-9BFE-47A3-BA61-2CFB58AED6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BB1C6-BF8F-4481-8AB2-603A1C8A906A}" type="datetimeFigureOut">
              <a:rPr lang="en-US" smtClean="0"/>
              <a:t>4/29/2021</a:t>
            </a:fld>
            <a:endParaRPr lang="en-US" dirty="0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6441608D-0E35-4697-B2A8-D7979FCA9B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FCC44FB5-8B0C-4A38-9AF2-B50763601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4779657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2DC73-F065-42F5-A9F2-D90B2E42A0B3}" type="datetimeFigureOut">
              <a:rPr lang="en-US" dirty="0"/>
              <a:t>4/29/2021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51064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BDC27-E420-4878-9EE6-7B9656D6442A}" type="datetimeFigureOut">
              <a:rPr lang="en-US" dirty="0"/>
              <a:t>4/29/2021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53993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5A1FCC3E-A25B-4AA0-BD6D-488C48E4DE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BA7C78AB-87C8-49ED-AEF5-D94238283F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EDE41B98-7569-4A49-8950-287B3807AA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BB1C6-BF8F-4481-8AB2-603A1C8A906A}" type="datetimeFigureOut">
              <a:rPr lang="en-US" smtClean="0"/>
              <a:t>4/29/2021</a:t>
            </a:fld>
            <a:endParaRPr lang="en-US" dirty="0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DA076AB2-8044-4019-A46C-68FE40D2E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79E6100B-D290-4709-8A16-7DAC74296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5537789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E26D86EE-6AAE-4E67-8B20-4E3E6286E4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1370EBF9-EBA1-4EBF-8AD9-6BE55E52FF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E7D599DF-28C2-4237-A2C1-0AB5A4BF0A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F47CF-67C9-420C-80A5-E2069FF0C2DF}" type="datetimeFigureOut">
              <a:rPr lang="en-US" smtClean="0"/>
              <a:t>4/29/2021</a:t>
            </a:fld>
            <a:endParaRPr lang="en-US" dirty="0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81DFEEAE-60B8-47C4-98DE-BA04B2CE0E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1F2D365A-3F58-4585-B20E-D4CAC7D257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20692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FB5F5FC3-2454-4F77-8566-939F4873C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AE1E9AC0-40CB-4949-886B-558AD71155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xmlns="" id="{34720D30-8F72-43E9-A383-6152C352C0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xmlns="" id="{FB9BFEA9-D844-4C53-AE4B-90897BDB1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BB1C6-BF8F-4481-8AB2-603A1C8A906A}" type="datetimeFigureOut">
              <a:rPr lang="en-US" smtClean="0"/>
              <a:t>4/29/2021</a:t>
            </a:fld>
            <a:endParaRPr lang="en-US" dirty="0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xmlns="" id="{5C8D632C-EE28-4BF2-B6BB-7BC960228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xmlns="" id="{7A2CB198-218A-4B08-902F-8A74E27E7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3971602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EFAF84D9-B000-43B1-85A8-887FC6CD4C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7A650250-9521-4D3C-A0DF-49542FC0E6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xmlns="" id="{F2B36600-39F6-4A73-BEDB-7210B9D4E6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xmlns="" id="{54C610D4-6A03-4FEA-A709-93D92E2A79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xmlns="" id="{8D12310D-EE9D-4F32-9052-0E7A3445A0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xmlns="" id="{9FAC959A-1918-45D6-A051-235B3A5B59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BB1C6-BF8F-4481-8AB2-603A1C8A906A}" type="datetimeFigureOut">
              <a:rPr lang="en-US" smtClean="0"/>
              <a:t>4/29/2021</a:t>
            </a:fld>
            <a:endParaRPr lang="en-US" dirty="0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xmlns="" id="{C873D636-D577-4096-B42B-AD10B0B3CB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xmlns="" id="{29500F56-65DB-4108-9B23-7D73366A3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9739747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5CB6E1F8-560E-426A-85CA-15A397CF1E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xmlns="" id="{04F9240B-100F-4CE9-9E82-C9B5B7C078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649AC-CB8F-4FF1-9A34-5861C74DD0A7}" type="datetimeFigureOut">
              <a:rPr lang="en-US" smtClean="0"/>
              <a:t>4/29/2021</a:t>
            </a:fld>
            <a:endParaRPr lang="en-US" dirty="0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xmlns="" id="{47D54C97-C21C-43CF-8FD2-6CBCF315EB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xmlns="" id="{1E1274AE-2E99-441C-9FC7-D11D7BA7C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22239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xmlns="" id="{DBED4F6D-6F4A-4C77-BE84-8424BEC523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5CECA-2D3A-4680-9B49-752200DE467C}" type="datetimeFigureOut">
              <a:rPr lang="en-US" smtClean="0"/>
              <a:t>4/29/2021</a:t>
            </a:fld>
            <a:endParaRPr lang="en-US" dirty="0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xmlns="" id="{2DCDA9AF-1224-46CF-9926-C269F37FF2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xmlns="" id="{DEC34AC6-A9AF-430B-A54D-4D69FCB8A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55142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D9EEC3C2-9E54-4DF0-B7E1-96B9DA1DF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82F366DE-6BA3-4DD7-AB68-1A1BA4D272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xmlns="" id="{EE6F8146-A02C-4D15-8403-1C7FAD4457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xmlns="" id="{15CD014F-1145-424D-BF50-1A5A8D7AE9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BB1C6-BF8F-4481-8AB2-603A1C8A906A}" type="datetimeFigureOut">
              <a:rPr lang="en-US" smtClean="0"/>
              <a:t>4/29/2021</a:t>
            </a:fld>
            <a:endParaRPr lang="en-US" dirty="0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xmlns="" id="{67BBBA97-B2B1-4789-BB39-8189A1E95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xmlns="" id="{0E2AFFD6-52BE-4A57-B396-FE42AD8C9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2691652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704E4FB0-3B50-4C80-B38E-843BD0FCB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xmlns="" id="{D1032428-0553-4411-9928-83C6C1CD57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xmlns="" id="{3AFF9EB3-F6F7-4D97-B9EC-3143CE3ABC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xmlns="" id="{998FE257-91A5-41F7-9BA9-0C195AE7B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F78E3-FDA3-4D28-AAA2-0B81F349A39D}" type="datetimeFigureOut">
              <a:rPr lang="en-US" smtClean="0"/>
              <a:t>4/29/2021</a:t>
            </a:fld>
            <a:endParaRPr lang="en-US" dirty="0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xmlns="" id="{B9C062DC-B980-4B60-8372-39AEC2AC36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xmlns="" id="{3647B6A5-E3B2-4F82-8D14-6C204F574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33179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xmlns="" id="{970EE87C-AE80-4D8F-AC3F-092AFB7D5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59BCA5ED-A07C-4794-847D-19201E531B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E83503F6-E2A8-48FA-BE1D-A012F33587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5BB1C6-BF8F-4481-8AB2-603A1C8A906A}" type="datetimeFigureOut">
              <a:rPr lang="en-US" smtClean="0"/>
              <a:t>4/29/2021</a:t>
            </a:fld>
            <a:endParaRPr lang="en-US" dirty="0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01FE65BC-26D7-4127-9EE5-3BED877806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1ACFFC86-A124-43E8-A286-101067D4F6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8992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3.xml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3.xml"/><Relationship Id="rId4" Type="http://schemas.microsoft.com/office/2007/relationships/hdphoto" Target="../media/hdphoto2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www.youtube.com/watch?v=AJsWz9SlpfA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3.xml"/><Relationship Id="rId4" Type="http://schemas.microsoft.com/office/2007/relationships/hdphoto" Target="../media/hdphoto3.wdp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8" name="Obraz 17">
            <a:extLst>
              <a:ext uri="{FF2B5EF4-FFF2-40B4-BE49-F238E27FC236}">
                <a16:creationId xmlns:a16="http://schemas.microsoft.com/office/drawing/2014/main" xmlns="" id="{030AEE84-D0C1-4216-B290-86578D953D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" name="Obraz 19" descr="Obraz zawierający ptak, ptak drapieżny, czerwony, orzeł&#10;&#10;Opis wygenerowany automatycznie">
            <a:extLst>
              <a:ext uri="{FF2B5EF4-FFF2-40B4-BE49-F238E27FC236}">
                <a16:creationId xmlns:a16="http://schemas.microsoft.com/office/drawing/2014/main" xmlns="" id="{FD8D19A9-ED1B-4A10-91F8-99B6342383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155" y="831555"/>
            <a:ext cx="6411191" cy="46606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2" name="Prostokąt 21">
            <a:extLst>
              <a:ext uri="{FF2B5EF4-FFF2-40B4-BE49-F238E27FC236}">
                <a16:creationId xmlns:a16="http://schemas.microsoft.com/office/drawing/2014/main" xmlns="" id="{AD0C7E37-6A33-47B8-B624-1811EC97AE01}"/>
              </a:ext>
            </a:extLst>
          </p:cNvPr>
          <p:cNvSpPr/>
          <p:nvPr/>
        </p:nvSpPr>
        <p:spPr>
          <a:xfrm>
            <a:off x="7427977" y="831555"/>
            <a:ext cx="4254868" cy="156966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>
                <a:gd name="adj1" fmla="val 10098"/>
                <a:gd name="adj2" fmla="val -222"/>
              </a:avLst>
            </a:prstTxWarp>
            <a:spAutoFit/>
          </a:bodyPr>
          <a:lstStyle/>
          <a:p>
            <a:pPr algn="ctr"/>
            <a:r>
              <a:rPr lang="pl-PL" sz="9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Święta</a:t>
            </a:r>
            <a:endParaRPr lang="pl-PL" sz="9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0" name="pole tekstowe 29">
            <a:extLst>
              <a:ext uri="{FF2B5EF4-FFF2-40B4-BE49-F238E27FC236}">
                <a16:creationId xmlns:a16="http://schemas.microsoft.com/office/drawing/2014/main" xmlns="" id="{8B3BD140-D9F9-4129-AE2D-42BE0BAD987B}"/>
              </a:ext>
            </a:extLst>
          </p:cNvPr>
          <p:cNvSpPr txBox="1"/>
          <p:nvPr/>
        </p:nvSpPr>
        <p:spPr>
          <a:xfrm>
            <a:off x="7305773" y="3232770"/>
            <a:ext cx="4797968" cy="1569660"/>
          </a:xfrm>
          <a:prstGeom prst="rect">
            <a:avLst/>
          </a:prstGeom>
          <a:noFill/>
        </p:spPr>
        <p:txBody>
          <a:bodyPr wrap="square">
            <a:prstTxWarp prst="textDoubleWave1">
              <a:avLst>
                <a:gd name="adj1" fmla="val 10454"/>
                <a:gd name="adj2" fmla="val 0"/>
              </a:avLst>
            </a:prstTxWarp>
            <a:spAutoFit/>
          </a:bodyPr>
          <a:lstStyle/>
          <a:p>
            <a:pPr algn="ctr"/>
            <a:r>
              <a:rPr lang="pl-PL" sz="9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Majowe</a:t>
            </a:r>
            <a:endParaRPr lang="pl-PL" sz="9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05353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0A8DFAE7-42E8-4CEF-BD3A-ADF8C3AC56D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chemat blokowy: dokument 2">
            <a:extLst>
              <a:ext uri="{FF2B5EF4-FFF2-40B4-BE49-F238E27FC236}">
                <a16:creationId xmlns:a16="http://schemas.microsoft.com/office/drawing/2014/main" xmlns="" id="{9CED548B-A233-4614-BE51-8359D912F47E}"/>
              </a:ext>
            </a:extLst>
          </p:cNvPr>
          <p:cNvSpPr/>
          <p:nvPr/>
        </p:nvSpPr>
        <p:spPr>
          <a:xfrm>
            <a:off x="1510125" y="749794"/>
            <a:ext cx="9018791" cy="5291091"/>
          </a:xfrm>
          <a:prstGeom prst="flowChartDocumen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6600" b="1" i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</a:rPr>
              <a:t>Dzień Flagi</a:t>
            </a:r>
          </a:p>
          <a:p>
            <a:pPr algn="ctr"/>
            <a:r>
              <a:rPr lang="pl-PL" sz="28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algn="ctr"/>
            <a:r>
              <a:rPr lang="pl-PL" sz="28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– </a:t>
            </a:r>
            <a:r>
              <a:rPr lang="pl-PL" sz="24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polskie </a:t>
            </a:r>
            <a:r>
              <a:rPr lang="pl-PL" sz="2400" dirty="0">
                <a:solidFill>
                  <a:schemeClr val="tx1"/>
                </a:solidFill>
                <a:latin typeface="Arial" panose="020B0604020202020204" pitchFamily="34" charset="0"/>
              </a:rPr>
              <a:t>święto</a:t>
            </a:r>
            <a:r>
              <a:rPr lang="pl-PL" sz="24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wprowadzone 17 lat temu, obchodzone 2 maja.</a:t>
            </a:r>
          </a:p>
          <a:p>
            <a:pPr algn="ctr"/>
            <a:r>
              <a:rPr lang="pl-PL" sz="24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2 maja nie jest </a:t>
            </a:r>
            <a:r>
              <a:rPr lang="pl-PL" sz="2400" dirty="0">
                <a:solidFill>
                  <a:schemeClr val="tx1"/>
                </a:solidFill>
                <a:latin typeface="Arial" panose="020B0604020202020204" pitchFamily="34" charset="0"/>
              </a:rPr>
              <a:t>dniem wolnym od pracy</a:t>
            </a:r>
            <a:r>
              <a:rPr lang="pl-PL" sz="24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jednak wielu Polaków bierze w ten dzień urlop, ze względu na to, że ta data jest jedyną w kalendarzu występującą pomiędzy dwoma dniami wolnymi od pracy.</a:t>
            </a:r>
            <a:endParaRPr lang="pl-PL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2985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6000" advTm="20000">
        <p15:prstTrans prst="curtains"/>
      </p:transition>
    </mc:Choice>
    <mc:Fallback>
      <p:transition spd="slow" advTm="20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0A8DFAE7-42E8-4CEF-BD3A-ADF8C3AC56D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5520C6E1-A116-4AC1-968D-1E4349B288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1000" y="463550"/>
            <a:ext cx="8890000" cy="59309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0533575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Tm="8000">
        <p15:prstTrans prst="pageCurlDouble"/>
      </p:transition>
    </mc:Choice>
    <mc:Fallback>
      <p:transition spd="slow" advTm="8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0A8DFAE7-42E8-4CEF-BD3A-ADF8C3AC56D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Obraz 2" descr="Obraz zawierający tekst&#10;&#10;Opis wygenerowany automatycznie">
            <a:extLst>
              <a:ext uri="{FF2B5EF4-FFF2-40B4-BE49-F238E27FC236}">
                <a16:creationId xmlns:a16="http://schemas.microsoft.com/office/drawing/2014/main" xmlns="" id="{C9F8F098-F892-4172-B4D2-DB239453B4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2989" y="771897"/>
            <a:ext cx="8097837" cy="531420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84278225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Tm="5000">
        <p15:prstTrans prst="fracture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415450CD-FB3F-4D6B-B878-4597C776D61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Schemat blokowy: dokument 8">
            <a:extLst>
              <a:ext uri="{FF2B5EF4-FFF2-40B4-BE49-F238E27FC236}">
                <a16:creationId xmlns:a16="http://schemas.microsoft.com/office/drawing/2014/main" xmlns="" id="{2A2FCC00-D1EA-4B6B-B0F9-53F9D7AD9005}"/>
              </a:ext>
            </a:extLst>
          </p:cNvPr>
          <p:cNvSpPr/>
          <p:nvPr/>
        </p:nvSpPr>
        <p:spPr>
          <a:xfrm>
            <a:off x="171520" y="146479"/>
            <a:ext cx="7275656" cy="4170998"/>
          </a:xfrm>
          <a:prstGeom prst="flowChartDocumen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6000" b="1" i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</a:rPr>
              <a:t>Konstytucja 3 maja</a:t>
            </a:r>
          </a:p>
          <a:p>
            <a:pPr algn="ctr"/>
            <a:endParaRPr lang="pl-PL" sz="2000" b="1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pPr algn="ctr"/>
            <a:r>
              <a:rPr lang="pl-PL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– </a:t>
            </a:r>
            <a:r>
              <a:rPr lang="pl-PL" sz="20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uchwała uchwalona </a:t>
            </a:r>
            <a:r>
              <a:rPr lang="pl-PL" sz="2000" dirty="0">
                <a:solidFill>
                  <a:schemeClr val="tx1"/>
                </a:solidFill>
                <a:latin typeface="Arial" panose="020B0604020202020204" pitchFamily="34" charset="0"/>
              </a:rPr>
              <a:t>3 maja</a:t>
            </a:r>
            <a:r>
              <a:rPr lang="pl-PL" sz="20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pl-PL" sz="2000" dirty="0">
                <a:solidFill>
                  <a:schemeClr val="tx1"/>
                </a:solidFill>
                <a:latin typeface="Arial" panose="020B0604020202020204" pitchFamily="34" charset="0"/>
              </a:rPr>
              <a:t>1791</a:t>
            </a:r>
            <a:r>
              <a:rPr lang="pl-PL" sz="20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roku, która regulowała prawo w naszym kraju. Powszechnie przyjmuje się, że Konstytucja 3 maja była pierwszą w Europie i drugą na świecie (po </a:t>
            </a:r>
            <a:r>
              <a:rPr lang="pl-PL" sz="2000" dirty="0">
                <a:solidFill>
                  <a:schemeClr val="tx1"/>
                </a:solidFill>
                <a:latin typeface="Arial" panose="020B0604020202020204" pitchFamily="34" charset="0"/>
              </a:rPr>
              <a:t>konstytucji amerykańskiej</a:t>
            </a:r>
            <a:r>
              <a:rPr lang="pl-PL" sz="20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) nowoczesną, spisaną konstytucją.</a:t>
            </a:r>
            <a:endParaRPr lang="pl-PL" sz="2000" dirty="0">
              <a:solidFill>
                <a:schemeClr val="tx1"/>
              </a:solidFill>
            </a:endParaRPr>
          </a:p>
        </p:txBody>
      </p:sp>
      <p:sp>
        <p:nvSpPr>
          <p:cNvPr id="10" name="Schemat blokowy: dokument 9">
            <a:extLst>
              <a:ext uri="{FF2B5EF4-FFF2-40B4-BE49-F238E27FC236}">
                <a16:creationId xmlns:a16="http://schemas.microsoft.com/office/drawing/2014/main" xmlns="" id="{C703257B-88EB-4D01-81E9-675512FF78C1}"/>
              </a:ext>
            </a:extLst>
          </p:cNvPr>
          <p:cNvSpPr/>
          <p:nvPr/>
        </p:nvSpPr>
        <p:spPr>
          <a:xfrm rot="10800000">
            <a:off x="6909847" y="3987538"/>
            <a:ext cx="5005632" cy="2554301"/>
          </a:xfrm>
          <a:prstGeom prst="flowChartDocumen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sz="3200" b="0" i="0" dirty="0">
              <a:effectLst/>
              <a:latin typeface="Arial" panose="020B0604020202020204" pitchFamily="34" charset="0"/>
            </a:endParaRPr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xmlns="" id="{336BCB1A-F7E9-4E0F-8758-AFD9200CFCAF}"/>
              </a:ext>
            </a:extLst>
          </p:cNvPr>
          <p:cNvSpPr/>
          <p:nvPr/>
        </p:nvSpPr>
        <p:spPr>
          <a:xfrm>
            <a:off x="8220171" y="5434621"/>
            <a:ext cx="369530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3200" dirty="0">
                <a:latin typeface="Arial" panose="020B0604020202020204" pitchFamily="34" charset="0"/>
              </a:rPr>
              <a:t>A było to tak…</a:t>
            </a:r>
            <a:endParaRPr lang="pl-PL" sz="3200" b="0" i="0" dirty="0"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059128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6000" advTm="20000">
        <p15:prstTrans prst="curtains"/>
      </p:transition>
    </mc:Choice>
    <mc:Fallback>
      <p:transition spd="slow" advTm="20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A095A10F-38BD-4E18-9F96-B6DF58A9822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xmlns="" id="{B6371D6A-735C-42D7-86CB-329B142535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0774" y="2401451"/>
            <a:ext cx="7382732" cy="853184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pl-PL" sz="4000" dirty="0">
                <a:latin typeface="+mn-lt"/>
              </a:rPr>
              <a:t>…król Stanisław August Poniatowski…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xmlns="" id="{775BAD74-18F1-4FF3-B44A-C7B6FF521F82}"/>
              </a:ext>
            </a:extLst>
          </p:cNvPr>
          <p:cNvSpPr txBox="1"/>
          <p:nvPr/>
        </p:nvSpPr>
        <p:spPr>
          <a:xfrm>
            <a:off x="139858" y="187874"/>
            <a:ext cx="4962399" cy="7078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l-PL" sz="4000" dirty="0"/>
              <a:t>Dawno, dawno temu…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xmlns="" id="{42447B7C-B94E-43F6-98D1-ED79C2478A77}"/>
              </a:ext>
            </a:extLst>
          </p:cNvPr>
          <p:cNvSpPr txBox="1"/>
          <p:nvPr/>
        </p:nvSpPr>
        <p:spPr>
          <a:xfrm>
            <a:off x="5260968" y="1232633"/>
            <a:ext cx="6822649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l-PL" sz="3600" dirty="0"/>
              <a:t>…kiedy naszym krajem rządzili…</a:t>
            </a:r>
          </a:p>
        </p:txBody>
      </p:sp>
      <p:pic>
        <p:nvPicPr>
          <p:cNvPr id="13" name="Obraz 12" descr="Obraz zawierający tekst, lalka&#10;&#10;Opis wygenerowany automatycznie">
            <a:extLst>
              <a:ext uri="{FF2B5EF4-FFF2-40B4-BE49-F238E27FC236}">
                <a16:creationId xmlns:a16="http://schemas.microsoft.com/office/drawing/2014/main" xmlns="" id="{A730FB5E-7324-4EDE-98A9-C90F55F0C3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094" y="1322567"/>
            <a:ext cx="3126510" cy="5397059"/>
          </a:xfrm>
          <a:prstGeom prst="rect">
            <a:avLst/>
          </a:prstGeom>
        </p:spPr>
      </p:pic>
      <p:sp>
        <p:nvSpPr>
          <p:cNvPr id="15" name="pole tekstowe 14">
            <a:extLst>
              <a:ext uri="{FF2B5EF4-FFF2-40B4-BE49-F238E27FC236}">
                <a16:creationId xmlns:a16="http://schemas.microsoft.com/office/drawing/2014/main" xmlns="" id="{4654C3BF-49EC-4BC3-9F9B-9BD9873267DD}"/>
              </a:ext>
            </a:extLst>
          </p:cNvPr>
          <p:cNvSpPr txBox="1"/>
          <p:nvPr/>
        </p:nvSpPr>
        <p:spPr>
          <a:xfrm>
            <a:off x="3530774" y="4176499"/>
            <a:ext cx="3037025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l-PL" sz="3600" dirty="0">
                <a:latin typeface="+mn-lt"/>
              </a:rPr>
              <a:t>…i szlachcice...</a:t>
            </a:r>
            <a:endParaRPr lang="pl-PL" sz="3600" dirty="0"/>
          </a:p>
        </p:txBody>
      </p:sp>
      <p:pic>
        <p:nvPicPr>
          <p:cNvPr id="19" name="Obraz 18" descr="Obraz zawierający osoba, osoby, ubrany, ubrania&#10;&#10;Opis wygenerowany automatycznie">
            <a:extLst>
              <a:ext uri="{FF2B5EF4-FFF2-40B4-BE49-F238E27FC236}">
                <a16:creationId xmlns:a16="http://schemas.microsoft.com/office/drawing/2014/main" xmlns="" id="{A2D890B3-7E0B-4F85-AA3A-B4C5CF1675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4970" y="3399507"/>
            <a:ext cx="5278676" cy="3313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41552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Tm="20000">
        <p15:prstTrans prst="pageCurlDouble"/>
      </p:transition>
    </mc:Choice>
    <mc:Fallback>
      <p:transition spd="slow" advTm="20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42CA0D5A-5FAA-4560-B367-E2CBDD0B0F6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xmlns="" id="{B3A5E28A-34F5-4681-85E2-32C47C30EA08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1754594" y="1976449"/>
            <a:ext cx="6569274" cy="47561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ytuł 1">
            <a:extLst>
              <a:ext uri="{FF2B5EF4-FFF2-40B4-BE49-F238E27FC236}">
                <a16:creationId xmlns:a16="http://schemas.microsoft.com/office/drawing/2014/main" xmlns="" id="{B0849AB2-E8AF-454A-A48D-32D1030109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100" y="242714"/>
            <a:ext cx="5688640" cy="671686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pl-PL" sz="3600" dirty="0">
                <a:latin typeface="+mn-lt"/>
              </a:rPr>
              <a:t>…a nasz kraj był podzielony…</a:t>
            </a:r>
          </a:p>
        </p:txBody>
      </p:sp>
      <p:sp>
        <p:nvSpPr>
          <p:cNvPr id="10" name="Tytuł 1">
            <a:extLst>
              <a:ext uri="{FF2B5EF4-FFF2-40B4-BE49-F238E27FC236}">
                <a16:creationId xmlns:a16="http://schemas.microsoft.com/office/drawing/2014/main" xmlns="" id="{C9D51304-ABD5-44EB-9BCF-559FF53F0B08}"/>
              </a:ext>
            </a:extLst>
          </p:cNvPr>
          <p:cNvSpPr txBox="1">
            <a:spLocks/>
          </p:cNvSpPr>
          <p:nvPr/>
        </p:nvSpPr>
        <p:spPr>
          <a:xfrm>
            <a:off x="3270338" y="1157114"/>
            <a:ext cx="8781840" cy="6716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4000" dirty="0"/>
              <a:t>…i wyglądał zupełnie inaczej – miał inne granice…</a:t>
            </a:r>
          </a:p>
        </p:txBody>
      </p:sp>
    </p:spTree>
    <p:extLst>
      <p:ext uri="{BB962C8B-B14F-4D97-AF65-F5344CB8AC3E}">
        <p14:creationId xmlns:p14="http://schemas.microsoft.com/office/powerpoint/2010/main" val="385713101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Tm="10000">
        <p15:prstTrans prst="pageCurlDouble"/>
      </p:transition>
    </mc:Choice>
    <mc:Fallback>
      <p:transition spd="slow" advTm="10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48EF7A78-E90F-4F7B-BDDB-D10AFCBA43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xmlns="" id="{96F80643-D14E-45A4-B7F9-F92AAB94E7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518" y="253521"/>
            <a:ext cx="9587371" cy="71744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pl-PL" sz="3600" dirty="0"/>
              <a:t>…n</a:t>
            </a:r>
            <a:r>
              <a:rPr lang="pl-PL" sz="3600" dirty="0">
                <a:latin typeface="+mn-lt"/>
              </a:rPr>
              <a:t>asza szlachta zamiast zająć się naszym krajem…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xmlns="" id="{1E7A1CA1-3498-45C3-A6FF-BACB7770BCC5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0279" y="2263573"/>
            <a:ext cx="7719184" cy="43409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xmlns="" id="{63EEF5C1-80B1-451C-85B2-A4EE857B6497}"/>
              </a:ext>
            </a:extLst>
          </p:cNvPr>
          <p:cNvSpPr txBox="1"/>
          <p:nvPr/>
        </p:nvSpPr>
        <p:spPr>
          <a:xfrm>
            <a:off x="8151043" y="1294101"/>
            <a:ext cx="3839853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l-PL" sz="3600" dirty="0">
                <a:latin typeface="+mn-lt"/>
              </a:rPr>
              <a:t>…ciągle się bawiła…</a:t>
            </a:r>
            <a:endParaRPr lang="pl-PL" sz="3600" dirty="0"/>
          </a:p>
        </p:txBody>
      </p:sp>
    </p:spTree>
    <p:extLst>
      <p:ext uri="{BB962C8B-B14F-4D97-AF65-F5344CB8AC3E}">
        <p14:creationId xmlns:p14="http://schemas.microsoft.com/office/powerpoint/2010/main" val="390780486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Tm="10000">
        <p15:prstTrans prst="pageCurlDouble"/>
      </p:transition>
    </mc:Choice>
    <mc:Fallback>
      <p:transition spd="slow" advTm="10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4547430F-B6E6-4466-8B80-84CC921AD99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xmlns="" id="{F9530000-A5EE-452E-80E5-99C0D2493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81" y="638666"/>
            <a:ext cx="5410199" cy="586819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pl-PL" dirty="0">
                <a:latin typeface="+mn-lt"/>
              </a:rPr>
              <a:t>…i pracować nie chciała.  </a:t>
            </a:r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xmlns="" id="{FD17C9ED-C913-4E28-A50D-E59CAAA7FF01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1979759" y="1773690"/>
            <a:ext cx="7852397" cy="46737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0632257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Tm="5000">
        <p15:prstTrans prst="pageCurlDouble"/>
      </p:transition>
    </mc:Choice>
    <mc:Fallback>
      <p:transition spd="slow" advTm="5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4B0A50C7-1026-41DD-8C28-0E7A22818DF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xmlns="" id="{145A1FBB-7B83-44BA-BF49-72458207505D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6039534" y="468040"/>
            <a:ext cx="5921919" cy="5921919"/>
          </a:xfrm>
        </p:spPr>
      </p:pic>
      <p:sp>
        <p:nvSpPr>
          <p:cNvPr id="10" name="Schemat blokowy: dokument 9">
            <a:extLst>
              <a:ext uri="{FF2B5EF4-FFF2-40B4-BE49-F238E27FC236}">
                <a16:creationId xmlns:a16="http://schemas.microsoft.com/office/drawing/2014/main" xmlns="" id="{A550F5A5-5233-4895-8B3A-A9B789374C54}"/>
              </a:ext>
            </a:extLst>
          </p:cNvPr>
          <p:cNvSpPr/>
          <p:nvPr/>
        </p:nvSpPr>
        <p:spPr>
          <a:xfrm>
            <a:off x="230547" y="1343500"/>
            <a:ext cx="5701379" cy="4170998"/>
          </a:xfrm>
          <a:prstGeom prst="flowChartDocumen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4400" dirty="0">
                <a:latin typeface="+mn-lt"/>
              </a:rPr>
              <a:t>Ale w końcu…</a:t>
            </a:r>
            <a:br>
              <a:rPr lang="pl-PL" sz="4400" dirty="0">
                <a:latin typeface="+mn-lt"/>
              </a:rPr>
            </a:br>
            <a:r>
              <a:rPr lang="pl-PL" sz="4400" dirty="0">
                <a:latin typeface="+mn-lt"/>
              </a:rPr>
              <a:t>Mędrcy naszego kraju</a:t>
            </a:r>
            <a:br>
              <a:rPr lang="pl-PL" sz="4400" dirty="0">
                <a:latin typeface="+mn-lt"/>
              </a:rPr>
            </a:br>
            <a:r>
              <a:rPr lang="pl-PL" sz="4400" dirty="0">
                <a:latin typeface="+mn-lt"/>
              </a:rPr>
              <a:t>powiedzieli:</a:t>
            </a:r>
            <a:endParaRPr lang="pl-PL" sz="4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77223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Tm="5000">
        <p15:prstTrans prst="pageCurlDouble"/>
      </p:transition>
    </mc:Choice>
    <mc:Fallback>
      <p:transition spd="slow" advTm="5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D6B48F7F-9B0C-4C32-A5CF-6E132926357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xmlns="" id="{C2FFE2A1-0EC8-47F5-A86D-961A82FA8A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243" y="459154"/>
            <a:ext cx="4436292" cy="725814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pl-PL" dirty="0">
                <a:latin typeface="+mn-lt"/>
              </a:rPr>
              <a:t>I zaczęli myśleć…</a:t>
            </a:r>
          </a:p>
        </p:txBody>
      </p:sp>
      <p:pic>
        <p:nvPicPr>
          <p:cNvPr id="9" name="Symbol zastępczy zawartości 8">
            <a:extLst>
              <a:ext uri="{FF2B5EF4-FFF2-40B4-BE49-F238E27FC236}">
                <a16:creationId xmlns:a16="http://schemas.microsoft.com/office/drawing/2014/main" xmlns="" id="{C05EDFA2-2675-4310-8B6C-9BDF42EC2042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2456891" y="1527192"/>
            <a:ext cx="7278218" cy="50079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5338354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Tm="5000">
        <p15:prstTrans prst="pageCurlDouble"/>
      </p:transition>
    </mc:Choice>
    <mc:Fallback>
      <p:transition spd="slow" advTm="5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3F491D80-949F-4283-AA1C-E335B6B7D69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E4A3B030-5EAA-43FA-AF37-C2D4EC5426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5526" y="852487"/>
            <a:ext cx="8093970" cy="51530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00212953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Tm="8000">
        <p15:prstTrans prst="crush"/>
      </p:transition>
    </mc:Choice>
    <mc:Fallback>
      <p:transition spd="slow" advTm="8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7B5BD6CA-CE73-40CC-9A4F-88FD5B6764F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xmlns="" id="{2E3DC29A-8F09-4062-8011-07EB6C7B1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603" y="256047"/>
            <a:ext cx="7120719" cy="752622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pl-PL" sz="4800" dirty="0">
                <a:latin typeface="+mn-lt"/>
              </a:rPr>
              <a:t>…Co zrobić aby było lepiej.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4EE5D0E1-6358-45E2-9DD8-9E4B46CC2A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0762" y="1540669"/>
            <a:ext cx="8156244" cy="50149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2414792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Tm="5000">
        <p15:prstTrans prst="pageCurlDouble"/>
      </p:transition>
    </mc:Choice>
    <mc:Fallback>
      <p:transition spd="slow" advTm="5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5785C92B-6CF0-4BCF-926F-8FCA6DFB4D4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xmlns="" id="{B388DB77-E614-4B3C-B077-82F83220B2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568303" cy="4078947"/>
          </a:xfrm>
        </p:spPr>
        <p:txBody>
          <a:bodyPr>
            <a:normAutofit fontScale="90000"/>
          </a:bodyPr>
          <a:lstStyle/>
          <a:p>
            <a:r>
              <a:rPr lang="pl-PL" sz="8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</a:rPr>
              <a:t>    Udało się !!!</a:t>
            </a:r>
            <a:r>
              <a:rPr lang="pl-PL" sz="5200" dirty="0">
                <a:latin typeface="+mn-lt"/>
              </a:rPr>
              <a:t/>
            </a:r>
            <a:br>
              <a:rPr lang="pl-PL" sz="5200" dirty="0">
                <a:latin typeface="+mn-lt"/>
              </a:rPr>
            </a:br>
            <a:r>
              <a:rPr lang="pl-PL" sz="5200" dirty="0">
                <a:latin typeface="+mn-lt"/>
              </a:rPr>
              <a:t/>
            </a:r>
            <a:br>
              <a:rPr lang="pl-PL" sz="5200" dirty="0">
                <a:latin typeface="+mn-lt"/>
              </a:rPr>
            </a:br>
            <a:r>
              <a:rPr lang="pl-PL" sz="5200" dirty="0">
                <a:latin typeface="+mn-lt"/>
              </a:rPr>
              <a:t>Powstał najważniejszy dokument naszego kraju – </a:t>
            </a:r>
            <a:br>
              <a:rPr lang="pl-PL" sz="5200" dirty="0">
                <a:latin typeface="+mn-lt"/>
              </a:rPr>
            </a:br>
            <a:r>
              <a:rPr lang="pl-PL" sz="6700" b="1" u="sng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</a:rPr>
              <a:t>konstytucja</a:t>
            </a:r>
            <a:endParaRPr lang="pl-PL" sz="6700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xmlns="" id="{F88CF3A1-AD64-4308-BE53-2009D8531283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7452522" y="257383"/>
            <a:ext cx="4521241" cy="63432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6072283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Tm="10000">
        <p15:prstTrans prst="pageCurlDouble"/>
      </p:transition>
    </mc:Choice>
    <mc:Fallback>
      <p:transition spd="slow" advTm="10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FF245773-D1C3-48E2-8192-82E64792017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xmlns="" id="{00864839-5AD6-42AD-B116-378B413A4E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3427" y="450056"/>
            <a:ext cx="9520824" cy="59578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0459412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Tm="20000">
        <p15:prstTrans prst="pageCurlDouble"/>
      </p:transition>
    </mc:Choice>
    <mc:Fallback>
      <p:transition spd="slow" advTm="20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19DD4B78-D4C6-4095-ACA0-5A05D26F325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xmlns="" id="{81D5E16B-1E7C-4825-B2D0-3147B1E516ED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954961" y="684583"/>
            <a:ext cx="10282078" cy="51977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6346426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Tm="5000">
        <p15:prstTrans prst="pageCurlDouble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0339C09E-B6BC-4170-9B87-94CBA07914A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xmlns="" id="{5CC069AC-435A-4163-8391-83DF3326BA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387" y="525381"/>
            <a:ext cx="11755225" cy="766091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pl-PL" sz="4200" dirty="0">
                <a:latin typeface="+mn-lt"/>
              </a:rPr>
              <a:t>Konstytucja mówi o naszych prawach i obowiązkach.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xmlns="" id="{2626B37A-1BC7-42ED-8E37-34E821FCEA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8462" y="1816853"/>
            <a:ext cx="5875599" cy="4603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6746600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Tm="5000">
        <p15:prstTrans prst="pageCurlDouble"/>
      </p:transition>
    </mc:Choice>
    <mc:Fallback>
      <p:transition spd="slow" advTm="5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1CEA118E-72CA-4E7B-B7D4-D693A51E176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xmlns="" id="{E2975895-AC12-4335-AC36-AA2879B6C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3725" y="465529"/>
            <a:ext cx="7845685" cy="643543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pl-PL" dirty="0">
                <a:latin typeface="+mn-lt"/>
              </a:rPr>
              <a:t>Opisuje co możemy robić a czego nie.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xmlns="" id="{D1BA9713-7A74-4146-BA81-3DF48BFEF5FF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52992" y="1847979"/>
            <a:ext cx="7207153" cy="46282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1965036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Tm="5000">
        <p15:prstTrans prst="pageCurlDouble"/>
      </p:transition>
    </mc:Choice>
    <mc:Fallback>
      <p:transition spd="slow" advTm="5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7D351013-F758-4C76-A0E0-AB7569CBE53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xmlns="" id="{32B6A6F8-E771-4F73-B0EB-08CFDABB62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0560" y="279400"/>
            <a:ext cx="5590880" cy="1325563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pl-PL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</a:rPr>
              <a:t>Konstytucja to Polska.</a:t>
            </a:r>
            <a:br>
              <a:rPr lang="pl-PL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</a:rPr>
            </a:br>
            <a:r>
              <a:rPr lang="pl-PL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</a:rPr>
              <a:t>Polska to My.</a:t>
            </a:r>
          </a:p>
        </p:txBody>
      </p:sp>
      <p:pic>
        <p:nvPicPr>
          <p:cNvPr id="7" name="Obraz 6" descr="Obraz zawierający sufit, kilka&#10;&#10;Opis wygenerowany automatycznie">
            <a:extLst>
              <a:ext uri="{FF2B5EF4-FFF2-40B4-BE49-F238E27FC236}">
                <a16:creationId xmlns:a16="http://schemas.microsoft.com/office/drawing/2014/main" xmlns="" id="{4B784A14-4F5F-41E5-8F4F-09D3D4DEA1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5881" y="1884362"/>
            <a:ext cx="6867907" cy="45299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Symbol zastępczy zawartości 4">
            <a:extLst>
              <a:ext uri="{FF2B5EF4-FFF2-40B4-BE49-F238E27FC236}">
                <a16:creationId xmlns:a16="http://schemas.microsoft.com/office/drawing/2014/main" xmlns="" id="{972BF305-D6DB-46F5-B99B-D1FED2AAEEFD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4"/>
          <a:stretch>
            <a:fillRect/>
          </a:stretch>
        </p:blipFill>
        <p:spPr>
          <a:xfrm>
            <a:off x="258212" y="1884363"/>
            <a:ext cx="4529989" cy="45299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0831765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Tm="8000">
        <p15:prstTrans prst="pageCurlDouble"/>
      </p:transition>
    </mc:Choice>
    <mc:Fallback>
      <p:transition spd="slow" advTm="8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626FC933-9CD8-4B02-BE94-9D25AEDC9AB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Obraz 9" descr="Obraz zawierający mapa&#10;&#10;Opis wygenerowany automatycznie">
            <a:extLst>
              <a:ext uri="{FF2B5EF4-FFF2-40B4-BE49-F238E27FC236}">
                <a16:creationId xmlns:a16="http://schemas.microsoft.com/office/drawing/2014/main" xmlns="" id="{B1311FB2-3EA2-4D50-9C03-CBA3111CD4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7475" y="676546"/>
            <a:ext cx="6877050" cy="550490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27238941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Tm="5000">
        <p15:prstTrans prst="fracture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626FC933-9CD8-4B02-BE94-9D25AEDC9AB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ytuł 1">
            <a:extLst>
              <a:ext uri="{FF2B5EF4-FFF2-40B4-BE49-F238E27FC236}">
                <a16:creationId xmlns:a16="http://schemas.microsoft.com/office/drawing/2014/main" xmlns="" id="{4E068996-66F2-47DA-954E-89B9BD2BF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2789" y="225516"/>
            <a:ext cx="6606422" cy="1198659"/>
          </a:xfr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pl-PL" sz="8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Godło Polski</a:t>
            </a:r>
            <a:endParaRPr lang="pl-PL" sz="88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+mn-lt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A17EA701-F7C5-4108-B64E-3C2FD67900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4700" y="1558924"/>
            <a:ext cx="4152900" cy="4876800"/>
          </a:xfrm>
          <a:prstGeom prst="rect">
            <a:avLst/>
          </a:prstGeom>
        </p:spPr>
      </p:pic>
      <p:sp>
        <p:nvSpPr>
          <p:cNvPr id="6" name="Schemat blokowy: dokument 5">
            <a:extLst>
              <a:ext uri="{FF2B5EF4-FFF2-40B4-BE49-F238E27FC236}">
                <a16:creationId xmlns:a16="http://schemas.microsoft.com/office/drawing/2014/main" xmlns="" id="{C992F5C7-5874-42E8-B51A-E037A2764843}"/>
              </a:ext>
            </a:extLst>
          </p:cNvPr>
          <p:cNvSpPr/>
          <p:nvPr/>
        </p:nvSpPr>
        <p:spPr>
          <a:xfrm>
            <a:off x="508921" y="1649691"/>
            <a:ext cx="5701379" cy="5043339"/>
          </a:xfrm>
          <a:prstGeom prst="flowChartDocumen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20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Według </a:t>
            </a:r>
            <a:r>
              <a:rPr lang="pl-PL" sz="2000" dirty="0">
                <a:solidFill>
                  <a:schemeClr val="tx1"/>
                </a:solidFill>
                <a:latin typeface="Arial" panose="020B0604020202020204" pitchFamily="34" charset="0"/>
              </a:rPr>
              <a:t>legendy</a:t>
            </a:r>
            <a:r>
              <a:rPr lang="pl-PL" sz="20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założyciel państwa </a:t>
            </a:r>
            <a:r>
              <a:rPr lang="pl-PL" sz="2000" dirty="0">
                <a:solidFill>
                  <a:schemeClr val="tx1"/>
                </a:solidFill>
                <a:latin typeface="Arial" panose="020B0604020202020204" pitchFamily="34" charset="0"/>
              </a:rPr>
              <a:t>Polan</a:t>
            </a:r>
            <a:r>
              <a:rPr lang="pl-PL" sz="20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pl-PL" sz="2000" dirty="0">
                <a:solidFill>
                  <a:schemeClr val="tx1"/>
                </a:solidFill>
                <a:latin typeface="Arial" panose="020B0604020202020204" pitchFamily="34" charset="0"/>
              </a:rPr>
              <a:t>Lech</a:t>
            </a:r>
            <a:r>
              <a:rPr lang="pl-PL" sz="20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podczas postoju w okolicach </a:t>
            </a:r>
            <a:r>
              <a:rPr lang="pl-PL" sz="2000" dirty="0">
                <a:solidFill>
                  <a:schemeClr val="tx1"/>
                </a:solidFill>
                <a:latin typeface="Arial" panose="020B0604020202020204" pitchFamily="34" charset="0"/>
              </a:rPr>
              <a:t>Poznania</a:t>
            </a:r>
            <a:r>
              <a:rPr lang="pl-PL" sz="20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ujrzał pod wieczór sporych rozmiarów gniazdo na drzewie. Znajdował się w nim biały orzeł z trzema pisklętami. Gdy Lech przyglądał się mu, orzeł rozpostarł skrzydła na tle nieba czerwonego od zachodzącego słońca. Lech zachwycił się, postanowił tam osiąść, umieścił orła w swym </a:t>
            </a:r>
            <a:r>
              <a:rPr lang="pl-PL" sz="2000" dirty="0">
                <a:solidFill>
                  <a:schemeClr val="tx1"/>
                </a:solidFill>
                <a:latin typeface="Arial" panose="020B0604020202020204" pitchFamily="34" charset="0"/>
              </a:rPr>
              <a:t>herbie</a:t>
            </a:r>
            <a:r>
              <a:rPr lang="pl-PL" sz="20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a miejsce na pamiątkę nazwał </a:t>
            </a:r>
            <a:r>
              <a:rPr lang="pl-PL" sz="2000" dirty="0" err="1">
                <a:solidFill>
                  <a:schemeClr val="tx1"/>
                </a:solidFill>
                <a:latin typeface="Arial" panose="020B0604020202020204" pitchFamily="34" charset="0"/>
              </a:rPr>
              <a:t>Gniezdnem</a:t>
            </a:r>
            <a:r>
              <a:rPr lang="pl-PL" sz="20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(obecnie Gniezno) od słowa </a:t>
            </a:r>
            <a:r>
              <a:rPr lang="pl-PL" sz="2000" b="0" i="1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gniazdo</a:t>
            </a:r>
            <a:r>
              <a:rPr lang="pl-PL" sz="20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</a:t>
            </a:r>
            <a:endParaRPr lang="pl-PL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60510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6000" advTm="30000">
        <p15:prstTrans prst="curtains"/>
      </p:transition>
    </mc:Choice>
    <mc:Fallback>
      <p:transition spd="slow" advTm="30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626FC933-9CD8-4B02-BE94-9D25AEDC9AB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xmlns="" id="{AA6B1FDB-9FE9-4705-A733-30A1EFDC4032}"/>
              </a:ext>
            </a:extLst>
          </p:cNvPr>
          <p:cNvSpPr txBox="1"/>
          <p:nvPr/>
        </p:nvSpPr>
        <p:spPr>
          <a:xfrm>
            <a:off x="2912883" y="0"/>
            <a:ext cx="658697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9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Hymn Polski</a:t>
            </a:r>
            <a:endParaRPr lang="pl-PL" sz="9600" dirty="0"/>
          </a:p>
        </p:txBody>
      </p:sp>
      <p:sp>
        <p:nvSpPr>
          <p:cNvPr id="7" name="Schemat blokowy: dokument 6">
            <a:extLst>
              <a:ext uri="{FF2B5EF4-FFF2-40B4-BE49-F238E27FC236}">
                <a16:creationId xmlns:a16="http://schemas.microsoft.com/office/drawing/2014/main" xmlns="" id="{6226C13C-A83F-4CC7-A9E6-2405C7820DE9}"/>
              </a:ext>
            </a:extLst>
          </p:cNvPr>
          <p:cNvSpPr/>
          <p:nvPr/>
        </p:nvSpPr>
        <p:spPr>
          <a:xfrm>
            <a:off x="239189" y="1930277"/>
            <a:ext cx="7169494" cy="4567106"/>
          </a:xfrm>
          <a:prstGeom prst="flowChartDocumen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endParaRPr lang="pl-PL" sz="2000" b="0" i="0" dirty="0">
              <a:solidFill>
                <a:srgbClr val="333333"/>
              </a:solidFill>
              <a:effectLst/>
              <a:latin typeface="Roboto"/>
            </a:endParaRPr>
          </a:p>
          <a:p>
            <a:r>
              <a:rPr lang="pl-PL" sz="2000" b="0" i="0" dirty="0">
                <a:solidFill>
                  <a:srgbClr val="333333"/>
                </a:solidFill>
                <a:effectLst/>
                <a:latin typeface="Roboto"/>
              </a:rPr>
              <a:t>- nazywanego Pieśnią Legionów Polskich we Włoszech (nosząca później tytuł Mazurek Dąbrowskiego) - napisał 223 lat temu polski polityk i pisarz Józef Wybicki. Melodia jest oparta na motywach ludowego mazurka. Jej autor pozostaje jednak nieznany. </a:t>
            </a:r>
            <a:r>
              <a:rPr lang="pl-PL" sz="2000" dirty="0"/>
              <a:t/>
            </a:r>
            <a:br>
              <a:rPr lang="pl-PL" sz="2000" dirty="0"/>
            </a:br>
            <a:r>
              <a:rPr lang="pl-PL" sz="2000" dirty="0"/>
              <a:t/>
            </a:r>
            <a:br>
              <a:rPr lang="pl-PL" sz="2000" dirty="0"/>
            </a:br>
            <a:r>
              <a:rPr lang="pl-PL" sz="2000" b="0" i="0" dirty="0">
                <a:solidFill>
                  <a:srgbClr val="333333"/>
                </a:solidFill>
                <a:effectLst/>
                <a:latin typeface="Roboto"/>
              </a:rPr>
              <a:t>Pieśń została ułożona we Włoszech - dla uświetnienia uroczystości pożegnania odchodzących z miasta legionistów. Wówczas miała zostać odśpiewana po raz pierwszy.</a:t>
            </a:r>
            <a:r>
              <a:rPr lang="pl-PL" sz="2000" dirty="0"/>
              <a:t/>
            </a:r>
            <a:br>
              <a:rPr lang="pl-PL" sz="2000" dirty="0"/>
            </a:br>
            <a:r>
              <a:rPr lang="pl-PL" sz="2000" dirty="0"/>
              <a:t/>
            </a:r>
            <a:br>
              <a:rPr lang="pl-PL" sz="2000" dirty="0"/>
            </a:br>
            <a:r>
              <a:rPr lang="pl-PL" sz="2000" b="0" i="0" dirty="0">
                <a:solidFill>
                  <a:srgbClr val="333333"/>
                </a:solidFill>
                <a:effectLst/>
                <a:latin typeface="Roboto"/>
              </a:rPr>
              <a:t>Mazurek Dąbrowskiego funkcjonuje jako oficjalny hymn narodowy od 1927 roku.</a:t>
            </a:r>
            <a:endParaRPr lang="pl-PL" sz="2000" dirty="0"/>
          </a:p>
        </p:txBody>
      </p:sp>
      <p:pic>
        <p:nvPicPr>
          <p:cNvPr id="11" name="Obraz 10" descr="Obraz zawierający tekst&#10;&#10;Opis wygenerowany automatycznie">
            <a:extLst>
              <a:ext uri="{FF2B5EF4-FFF2-40B4-BE49-F238E27FC236}">
                <a16:creationId xmlns:a16="http://schemas.microsoft.com/office/drawing/2014/main" xmlns="" id="{25BD09D7-ABCF-47EF-82D3-59F1A5EB61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0887" y="1471739"/>
            <a:ext cx="4321924" cy="52372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5608834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Tm="25000">
        <p15:prstTrans prst="crush"/>
      </p:transition>
    </mc:Choice>
    <mc:Fallback>
      <p:transition spd="slow" advTm="25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0A8DFAE7-42E8-4CEF-BD3A-ADF8C3AC56D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Obraz 7" descr="Obraz zawierający tekst&#10;&#10;Opis wygenerowany automatycznie">
            <a:extLst>
              <a:ext uri="{FF2B5EF4-FFF2-40B4-BE49-F238E27FC236}">
                <a16:creationId xmlns:a16="http://schemas.microsoft.com/office/drawing/2014/main" xmlns="" id="{50B3200A-1F09-4DE4-93D6-95839C3AAB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7850" y="849630"/>
            <a:ext cx="7964233" cy="53491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38140472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Tm="3000">
        <p15:prstTrans prst="fracture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626FC933-9CD8-4B02-BE94-9D25AEDC9AB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Obraz 2" descr="Obraz zawierający tekst&#10;&#10;Opis wygenerowany automatycznie">
            <a:extLst>
              <a:ext uri="{FF2B5EF4-FFF2-40B4-BE49-F238E27FC236}">
                <a16:creationId xmlns:a16="http://schemas.microsoft.com/office/drawing/2014/main" xmlns="" id="{1B219E75-D8B1-4461-98B3-09F0B442BE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022" y="104775"/>
            <a:ext cx="5272178" cy="65764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xmlns="" id="{5867B538-BF53-4C4A-86CE-7304CBDD35BE}"/>
              </a:ext>
            </a:extLst>
          </p:cNvPr>
          <p:cNvSpPr txBox="1"/>
          <p:nvPr/>
        </p:nvSpPr>
        <p:spPr>
          <a:xfrm>
            <a:off x="6157156" y="3746375"/>
            <a:ext cx="56139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000" dirty="0">
                <a:hlinkClick r:id="rId4"/>
              </a:rPr>
              <a:t>https://www.youtube.com/watch?v=AJsWz9SlpfA</a:t>
            </a:r>
            <a:r>
              <a:rPr lang="pl-PL" sz="2000" dirty="0"/>
              <a:t> 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xmlns="" id="{AD6341C7-D98D-4ACC-9C79-153520B8C7E8}"/>
              </a:ext>
            </a:extLst>
          </p:cNvPr>
          <p:cNvSpPr txBox="1"/>
          <p:nvPr/>
        </p:nvSpPr>
        <p:spPr>
          <a:xfrm>
            <a:off x="5736212" y="225400"/>
            <a:ext cx="645578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9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Do Hymnu!</a:t>
            </a:r>
            <a:endParaRPr lang="pl-PL" sz="9600" dirty="0"/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xmlns="" id="{7EB0E146-9937-4CCF-BC45-ECC1349E7000}"/>
              </a:ext>
            </a:extLst>
          </p:cNvPr>
          <p:cNvSpPr txBox="1"/>
          <p:nvPr/>
        </p:nvSpPr>
        <p:spPr>
          <a:xfrm>
            <a:off x="7336273" y="1724262"/>
            <a:ext cx="292965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(Baczność)</a:t>
            </a:r>
            <a:endParaRPr lang="pl-PL" sz="4800" dirty="0"/>
          </a:p>
        </p:txBody>
      </p:sp>
    </p:spTree>
    <p:extLst>
      <p:ext uri="{BB962C8B-B14F-4D97-AF65-F5344CB8AC3E}">
        <p14:creationId xmlns:p14="http://schemas.microsoft.com/office/powerpoint/2010/main" val="292086536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626FC933-9CD8-4B02-BE94-9D25AEDC9AB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xmlns="" id="{165E175E-475D-4F12-BD65-464C42D84767}"/>
              </a:ext>
            </a:extLst>
          </p:cNvPr>
          <p:cNvSpPr txBox="1"/>
          <p:nvPr/>
        </p:nvSpPr>
        <p:spPr>
          <a:xfrm>
            <a:off x="3048786" y="0"/>
            <a:ext cx="609442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9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Flaga Polski</a:t>
            </a:r>
            <a:endParaRPr lang="pl-PL" sz="9600" dirty="0"/>
          </a:p>
        </p:txBody>
      </p:sp>
      <p:pic>
        <p:nvPicPr>
          <p:cNvPr id="8" name="Obraz 7" descr="Obraz zawierający flaga&#10;&#10;Opis wygenerowany automatycznie">
            <a:extLst>
              <a:ext uri="{FF2B5EF4-FFF2-40B4-BE49-F238E27FC236}">
                <a16:creationId xmlns:a16="http://schemas.microsoft.com/office/drawing/2014/main" xmlns="" id="{1085C709-5FAF-4C03-B2E8-F21AC4A19C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650" y="1569660"/>
            <a:ext cx="5129998" cy="51299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Strzałka: w prawo 8">
            <a:extLst>
              <a:ext uri="{FF2B5EF4-FFF2-40B4-BE49-F238E27FC236}">
                <a16:creationId xmlns:a16="http://schemas.microsoft.com/office/drawing/2014/main" xmlns="" id="{8749C580-37BE-465A-B1AC-1D5B3FB78342}"/>
              </a:ext>
            </a:extLst>
          </p:cNvPr>
          <p:cNvSpPr/>
          <p:nvPr/>
        </p:nvSpPr>
        <p:spPr>
          <a:xfrm>
            <a:off x="4013560" y="2805602"/>
            <a:ext cx="3895725" cy="37147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Strzałka: w prawo 9">
            <a:extLst>
              <a:ext uri="{FF2B5EF4-FFF2-40B4-BE49-F238E27FC236}">
                <a16:creationId xmlns:a16="http://schemas.microsoft.com/office/drawing/2014/main" xmlns="" id="{C82C2FE2-CD92-470E-BA8D-16BE8FA772C6}"/>
              </a:ext>
            </a:extLst>
          </p:cNvPr>
          <p:cNvSpPr/>
          <p:nvPr/>
        </p:nvSpPr>
        <p:spPr>
          <a:xfrm>
            <a:off x="4013560" y="4134659"/>
            <a:ext cx="3895725" cy="37147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Tytuł 1">
            <a:extLst>
              <a:ext uri="{FF2B5EF4-FFF2-40B4-BE49-F238E27FC236}">
                <a16:creationId xmlns:a16="http://schemas.microsoft.com/office/drawing/2014/main" xmlns="" id="{3ABDA9DD-037C-4440-A2A9-6212129CC9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76078" y="2615028"/>
            <a:ext cx="3868272" cy="752622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pl-PL" sz="2400" b="0" i="0" dirty="0">
                <a:solidFill>
                  <a:srgbClr val="565656"/>
                </a:solidFill>
                <a:effectLst/>
                <a:latin typeface="Apolonia"/>
              </a:rPr>
              <a:t>Górny biały pas flagi oznacza - </a:t>
            </a:r>
            <a:r>
              <a:rPr lang="pl-PL" sz="2400" b="1" i="0" dirty="0">
                <a:solidFill>
                  <a:srgbClr val="565656"/>
                </a:solidFill>
                <a:effectLst/>
                <a:latin typeface="Apolonia"/>
              </a:rPr>
              <a:t>białego orła</a:t>
            </a:r>
            <a:endParaRPr lang="pl-PL" sz="2400" dirty="0">
              <a:latin typeface="+mn-lt"/>
            </a:endParaRPr>
          </a:p>
        </p:txBody>
      </p:sp>
      <p:sp>
        <p:nvSpPr>
          <p:cNvPr id="12" name="Tytuł 1">
            <a:extLst>
              <a:ext uri="{FF2B5EF4-FFF2-40B4-BE49-F238E27FC236}">
                <a16:creationId xmlns:a16="http://schemas.microsoft.com/office/drawing/2014/main" xmlns="" id="{5007B578-9953-4335-8B0A-44DD1D17765A}"/>
              </a:ext>
            </a:extLst>
          </p:cNvPr>
          <p:cNvSpPr txBox="1">
            <a:spLocks/>
          </p:cNvSpPr>
          <p:nvPr/>
        </p:nvSpPr>
        <p:spPr>
          <a:xfrm>
            <a:off x="8076078" y="4036707"/>
            <a:ext cx="3868272" cy="75262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2000" dirty="0">
                <a:solidFill>
                  <a:srgbClr val="565656"/>
                </a:solidFill>
                <a:latin typeface="Apolonia"/>
              </a:rPr>
              <a:t>D</a:t>
            </a:r>
            <a:r>
              <a:rPr lang="pl-PL" sz="2000" b="0" i="0" dirty="0">
                <a:solidFill>
                  <a:srgbClr val="565656"/>
                </a:solidFill>
                <a:effectLst/>
                <a:latin typeface="Apolonia"/>
              </a:rPr>
              <a:t>olny czerwony pas – </a:t>
            </a:r>
            <a:r>
              <a:rPr lang="pl-PL" sz="2000" b="1" i="0" dirty="0">
                <a:solidFill>
                  <a:srgbClr val="565656"/>
                </a:solidFill>
                <a:effectLst/>
                <a:latin typeface="Apolonia"/>
              </a:rPr>
              <a:t>czerwone pole tarczy herbowej</a:t>
            </a:r>
            <a:endParaRPr lang="pl-PL" sz="2000" dirty="0"/>
          </a:p>
        </p:txBody>
      </p:sp>
    </p:spTree>
    <p:extLst>
      <p:ext uri="{BB962C8B-B14F-4D97-AF65-F5344CB8AC3E}">
        <p14:creationId xmlns:p14="http://schemas.microsoft.com/office/powerpoint/2010/main" val="9163864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Tm="15000">
        <p15:prstTrans prst="crush"/>
      </p:transition>
    </mc:Choice>
    <mc:Fallback>
      <p:transition spd="slow" advTm="15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626FC933-9CD8-4B02-BE94-9D25AEDC9AB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chemat blokowy: dokument 5">
            <a:extLst>
              <a:ext uri="{FF2B5EF4-FFF2-40B4-BE49-F238E27FC236}">
                <a16:creationId xmlns:a16="http://schemas.microsoft.com/office/drawing/2014/main" xmlns="" id="{65E05277-933F-4186-BDAE-8FC254F8C3E4}"/>
              </a:ext>
            </a:extLst>
          </p:cNvPr>
          <p:cNvSpPr/>
          <p:nvPr/>
        </p:nvSpPr>
        <p:spPr>
          <a:xfrm>
            <a:off x="5655385" y="2333538"/>
            <a:ext cx="6116247" cy="4170998"/>
          </a:xfrm>
          <a:prstGeom prst="flowChartDocumen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4400" b="1" i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Kolor biały </a:t>
            </a:r>
            <a:r>
              <a:rPr lang="pl-PL" sz="2800" b="0" i="0" dirty="0">
                <a:solidFill>
                  <a:srgbClr val="565656"/>
                </a:solidFill>
                <a:effectLst/>
              </a:rPr>
              <a:t>oznacza srebro, a także wodę oraz czystość. </a:t>
            </a:r>
          </a:p>
          <a:p>
            <a:pPr algn="ctr"/>
            <a:endParaRPr lang="pl-PL" sz="2800" dirty="0">
              <a:solidFill>
                <a:srgbClr val="565656"/>
              </a:solidFill>
            </a:endParaRPr>
          </a:p>
          <a:p>
            <a:pPr algn="ctr"/>
            <a:r>
              <a:rPr lang="pl-PL" sz="4400" b="1" i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Kolor czerwony </a:t>
            </a:r>
            <a:r>
              <a:rPr lang="pl-PL" sz="2800" b="0" i="0" dirty="0">
                <a:solidFill>
                  <a:srgbClr val="565656"/>
                </a:solidFill>
                <a:effectLst/>
              </a:rPr>
              <a:t>jest symbolem ognia, oznacza odwagę i waleczność.</a:t>
            </a:r>
            <a:endParaRPr lang="pl-PL" sz="2800" dirty="0">
              <a:solidFill>
                <a:schemeClr val="tx1"/>
              </a:solidFill>
            </a:endParaRPr>
          </a:p>
        </p:txBody>
      </p:sp>
      <p:pic>
        <p:nvPicPr>
          <p:cNvPr id="9" name="Obraz 8" descr="Obraz zawierający flaga&#10;&#10;Opis wygenerowany automatycznie">
            <a:extLst>
              <a:ext uri="{FF2B5EF4-FFF2-40B4-BE49-F238E27FC236}">
                <a16:creationId xmlns:a16="http://schemas.microsoft.com/office/drawing/2014/main" xmlns="" id="{5CD3724B-3277-40AB-8A32-14586692F8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075" y="219075"/>
            <a:ext cx="4476750" cy="4476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3619326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Tm="15000">
        <p15:prstTrans prst="pageCurlDouble"/>
      </p:transition>
    </mc:Choice>
    <mc:Fallback>
      <p:transition spd="slow" advTm="15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626FC933-9CD8-4B02-BE94-9D25AEDC9AB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chemat blokowy: dokument 2">
            <a:extLst>
              <a:ext uri="{FF2B5EF4-FFF2-40B4-BE49-F238E27FC236}">
                <a16:creationId xmlns:a16="http://schemas.microsoft.com/office/drawing/2014/main" xmlns="" id="{A8C46BD9-50F0-4732-AF13-EBA3EBED7F3A}"/>
              </a:ext>
            </a:extLst>
          </p:cNvPr>
          <p:cNvSpPr/>
          <p:nvPr/>
        </p:nvSpPr>
        <p:spPr>
          <a:xfrm>
            <a:off x="94270" y="113122"/>
            <a:ext cx="6109266" cy="3513658"/>
          </a:xfrm>
          <a:prstGeom prst="flowChartDocumen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3200" b="0" i="0" dirty="0">
                <a:solidFill>
                  <a:srgbClr val="414345"/>
                </a:solidFill>
                <a:effectLst/>
              </a:rPr>
              <a:t>Warto pielęgnować tradycje narodowe i eksponować publicznie symbole naszego państwa, dlatego pamiętajmy, aby wywiesić flagi w każde święto państwowe</a:t>
            </a:r>
            <a:endParaRPr lang="pl-PL" sz="3200" dirty="0">
              <a:solidFill>
                <a:schemeClr val="tx1"/>
              </a:solidFill>
            </a:endParaRPr>
          </a:p>
        </p:txBody>
      </p:sp>
      <p:pic>
        <p:nvPicPr>
          <p:cNvPr id="5" name="Obraz 4" descr="Obraz zawierający drzewo, zewnętrzne, kilka&#10;&#10;Opis wygenerowany automatycznie">
            <a:extLst>
              <a:ext uri="{FF2B5EF4-FFF2-40B4-BE49-F238E27FC236}">
                <a16:creationId xmlns:a16="http://schemas.microsoft.com/office/drawing/2014/main" xmlns="" id="{9FF9024D-922A-46AC-B0B8-C0AECF3BA8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0095" y="2910792"/>
            <a:ext cx="6507635" cy="3947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0679298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Tm="10000">
        <p15:prstTrans prst="pageCurlDouble"/>
      </p:transition>
    </mc:Choice>
    <mc:Fallback>
      <p:transition spd="slow" advTm="10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5AB93C52-1D95-4880-AF39-92E47B247ED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Obraz 9" descr="Obraz zawierający tekst&#10;&#10;Opis wygenerowany automatycznie">
            <a:extLst>
              <a:ext uri="{FF2B5EF4-FFF2-40B4-BE49-F238E27FC236}">
                <a16:creationId xmlns:a16="http://schemas.microsoft.com/office/drawing/2014/main" xmlns="" id="{DB962A2A-9CF8-4CFA-B54F-85AA1B20E3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96445" y="915953"/>
            <a:ext cx="7328555" cy="472284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6965232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Tm="4000">
        <p15:prstTrans prst="pageCurlDouble"/>
      </p:transition>
    </mc:Choice>
    <mc:Fallback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5AB93C52-1D95-4880-AF39-92E47B247ED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xmlns="" id="{34CCE0B2-52AE-455C-9505-12A2464BDE0D}"/>
              </a:ext>
            </a:extLst>
          </p:cNvPr>
          <p:cNvSpPr/>
          <p:nvPr/>
        </p:nvSpPr>
        <p:spPr>
          <a:xfrm>
            <a:off x="523071" y="1204523"/>
            <a:ext cx="5979970" cy="193899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InflateBottom">
              <a:avLst/>
            </a:prstTxWarp>
            <a:spAutoFit/>
          </a:bodyPr>
          <a:lstStyle/>
          <a:p>
            <a:pPr algn="ctr"/>
            <a:r>
              <a:rPr lang="pl-PL" sz="12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Dziękuję 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xmlns="" id="{9DC34D01-4183-4539-B127-4DABC50EDEFF}"/>
              </a:ext>
            </a:extLst>
          </p:cNvPr>
          <p:cNvSpPr txBox="1"/>
          <p:nvPr/>
        </p:nvSpPr>
        <p:spPr>
          <a:xfrm>
            <a:off x="5213022" y="3882999"/>
            <a:ext cx="6445577" cy="1938992"/>
          </a:xfrm>
          <a:prstGeom prst="rect">
            <a:avLst/>
          </a:prstGeom>
          <a:noFill/>
        </p:spPr>
        <p:txBody>
          <a:bodyPr wrap="square">
            <a:prstTxWarp prst="textInflateBottom">
              <a:avLst/>
            </a:prstTxWarp>
            <a:spAutoFit/>
          </a:bodyPr>
          <a:lstStyle/>
          <a:p>
            <a:pPr algn="ctr"/>
            <a:r>
              <a:rPr lang="pl-PL" sz="1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z</a:t>
            </a:r>
            <a:r>
              <a:rPr lang="pl-PL" sz="12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 uwagę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xmlns="" id="{F0D4D5E7-0D53-4A2A-9091-289BF632A882}"/>
              </a:ext>
            </a:extLst>
          </p:cNvPr>
          <p:cNvSpPr txBox="1"/>
          <p:nvPr/>
        </p:nvSpPr>
        <p:spPr>
          <a:xfrm>
            <a:off x="9598844" y="6642556"/>
            <a:ext cx="2684282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800" b="0" i="0" u="none" strike="noStrike" kern="1200" cap="none" spc="0" baseline="0" dirty="0">
                <a:solidFill>
                  <a:srgbClr val="FF0000"/>
                </a:solidFill>
                <a:uFillTx/>
                <a:latin typeface="Roboto"/>
              </a:rPr>
              <a:t>Żadne naruszenia praw autorskich nie są zamierzone</a:t>
            </a:r>
            <a:endParaRPr lang="pl-PL" sz="800" b="0" i="0" u="none" strike="noStrike" kern="1200" cap="none" spc="0" baseline="0" dirty="0">
              <a:solidFill>
                <a:srgbClr val="FF0000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88776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4000">
        <p14:vortex dir="r"/>
      </p:transition>
    </mc:Choice>
    <mc:Fallback xmlns="">
      <p:transition spd="slow" advTm="4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0A8DFAE7-42E8-4CEF-BD3A-ADF8C3AC56D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Schemat blokowy: dokument 8">
            <a:extLst>
              <a:ext uri="{FF2B5EF4-FFF2-40B4-BE49-F238E27FC236}">
                <a16:creationId xmlns:a16="http://schemas.microsoft.com/office/drawing/2014/main" xmlns="" id="{EC784487-9C33-4583-9646-82BAA6A1977A}"/>
              </a:ext>
            </a:extLst>
          </p:cNvPr>
          <p:cNvSpPr/>
          <p:nvPr/>
        </p:nvSpPr>
        <p:spPr>
          <a:xfrm>
            <a:off x="479393" y="189006"/>
            <a:ext cx="4776186" cy="3726894"/>
          </a:xfrm>
          <a:prstGeom prst="flowChartDocumen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xmlns="" id="{3802BD98-CD3B-4BF5-8CBA-23AADA73B3BA}"/>
              </a:ext>
            </a:extLst>
          </p:cNvPr>
          <p:cNvSpPr txBox="1"/>
          <p:nvPr/>
        </p:nvSpPr>
        <p:spPr>
          <a:xfrm>
            <a:off x="834684" y="298018"/>
            <a:ext cx="4420895" cy="2985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4800" b="1" i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</a:rPr>
              <a:t>Święto pracy</a:t>
            </a:r>
          </a:p>
          <a:p>
            <a:endParaRPr lang="pl-PL" sz="2800" b="0" i="0" dirty="0">
              <a:effectLst/>
              <a:latin typeface="Arial" panose="020B0604020202020204" pitchFamily="34" charset="0"/>
            </a:endParaRPr>
          </a:p>
          <a:p>
            <a:r>
              <a:rPr lang="pl-PL" sz="2800" dirty="0">
                <a:latin typeface="Arial" panose="020B0604020202020204" pitchFamily="34" charset="0"/>
              </a:rPr>
              <a:t>- </a:t>
            </a:r>
            <a:r>
              <a:rPr lang="pl-PL" sz="2800" b="0" i="0" dirty="0">
                <a:effectLst/>
                <a:latin typeface="Arial" panose="020B0604020202020204" pitchFamily="34" charset="0"/>
              </a:rPr>
              <a:t>Międzynarodowe </a:t>
            </a:r>
            <a:r>
              <a:rPr lang="pl-PL" sz="2800" dirty="0">
                <a:latin typeface="Arial" panose="020B0604020202020204" pitchFamily="34" charset="0"/>
              </a:rPr>
              <a:t>święto</a:t>
            </a:r>
            <a:r>
              <a:rPr lang="pl-PL" sz="2800" b="0" i="0" dirty="0">
                <a:effectLst/>
                <a:latin typeface="Arial" panose="020B0604020202020204" pitchFamily="34" charset="0"/>
              </a:rPr>
              <a:t> </a:t>
            </a:r>
            <a:r>
              <a:rPr lang="pl-PL" sz="2800" dirty="0">
                <a:latin typeface="Arial" panose="020B0604020202020204" pitchFamily="34" charset="0"/>
              </a:rPr>
              <a:t>klasy robotniczej, </a:t>
            </a:r>
            <a:r>
              <a:rPr lang="pl-PL" sz="2800" b="0" i="0" dirty="0">
                <a:effectLst/>
                <a:latin typeface="Arial" panose="020B0604020202020204" pitchFamily="34" charset="0"/>
              </a:rPr>
              <a:t> obchodzone od 1890 corocznie </a:t>
            </a:r>
            <a:r>
              <a:rPr lang="pl-PL" sz="2800" dirty="0">
                <a:latin typeface="Arial" panose="020B0604020202020204" pitchFamily="34" charset="0"/>
              </a:rPr>
              <a:t>1 maja</a:t>
            </a:r>
            <a:r>
              <a:rPr lang="pl-PL" sz="2800" b="0" i="0" dirty="0">
                <a:effectLst/>
                <a:latin typeface="Arial" panose="020B0604020202020204" pitchFamily="34" charset="0"/>
              </a:rPr>
              <a:t>. </a:t>
            </a:r>
            <a:endParaRPr lang="pl-PL" sz="2800" dirty="0"/>
          </a:p>
        </p:txBody>
      </p:sp>
      <p:sp>
        <p:nvSpPr>
          <p:cNvPr id="10" name="Schemat blokowy: dokument 9">
            <a:extLst>
              <a:ext uri="{FF2B5EF4-FFF2-40B4-BE49-F238E27FC236}">
                <a16:creationId xmlns:a16="http://schemas.microsoft.com/office/drawing/2014/main" xmlns="" id="{03957785-F4DC-4609-BE76-D124D3F23ADE}"/>
              </a:ext>
            </a:extLst>
          </p:cNvPr>
          <p:cNvSpPr/>
          <p:nvPr/>
        </p:nvSpPr>
        <p:spPr>
          <a:xfrm>
            <a:off x="5882936" y="1130368"/>
            <a:ext cx="5727205" cy="4597264"/>
          </a:xfrm>
          <a:prstGeom prst="flowChartDocumen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xmlns="" id="{BFB4FBAD-5941-4F56-9BEC-D34FA14E4A8F}"/>
              </a:ext>
            </a:extLst>
          </p:cNvPr>
          <p:cNvSpPr txBox="1"/>
          <p:nvPr/>
        </p:nvSpPr>
        <p:spPr>
          <a:xfrm>
            <a:off x="5965194" y="1375441"/>
            <a:ext cx="5551411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800" b="0" i="0" dirty="0">
                <a:effectLst/>
                <a:latin typeface="Arial" panose="020B0604020202020204" pitchFamily="34" charset="0"/>
              </a:rPr>
              <a:t>Święto wprowadzono w 1886 dla upamiętnienia wielkiego strajku w </a:t>
            </a:r>
            <a:r>
              <a:rPr lang="pl-PL" sz="2800" dirty="0">
                <a:latin typeface="Arial" panose="020B0604020202020204" pitchFamily="34" charset="0"/>
              </a:rPr>
              <a:t>Chicago</a:t>
            </a:r>
            <a:r>
              <a:rPr lang="pl-PL" sz="2800" b="0" i="0" dirty="0">
                <a:effectLst/>
                <a:latin typeface="Arial" panose="020B0604020202020204" pitchFamily="34" charset="0"/>
              </a:rPr>
              <a:t>, w </a:t>
            </a:r>
            <a:r>
              <a:rPr lang="pl-PL" sz="2800" dirty="0">
                <a:latin typeface="Arial" panose="020B0604020202020204" pitchFamily="34" charset="0"/>
              </a:rPr>
              <a:t>Stanach Zjednoczonych.</a:t>
            </a:r>
            <a:r>
              <a:rPr lang="pl-PL" sz="2800" b="0" i="0" dirty="0">
                <a:effectLst/>
                <a:latin typeface="Arial" panose="020B0604020202020204" pitchFamily="34" charset="0"/>
              </a:rPr>
              <a:t> </a:t>
            </a:r>
            <a:r>
              <a:rPr lang="pl-PL" sz="2800" dirty="0">
                <a:latin typeface="Arial" panose="020B0604020202020204" pitchFamily="34" charset="0"/>
              </a:rPr>
              <a:t>P</a:t>
            </a:r>
            <a:r>
              <a:rPr lang="pl-PL" sz="2800" b="0" i="0" dirty="0">
                <a:effectLst/>
                <a:latin typeface="Arial" panose="020B0604020202020204" pitchFamily="34" charset="0"/>
              </a:rPr>
              <a:t>odczas </a:t>
            </a:r>
            <a:r>
              <a:rPr lang="pl-PL" sz="2800" dirty="0">
                <a:latin typeface="Arial" panose="020B0604020202020204" pitchFamily="34" charset="0"/>
              </a:rPr>
              <a:t>strajku</a:t>
            </a:r>
            <a:r>
              <a:rPr lang="pl-PL" sz="2800" b="0" i="0" dirty="0">
                <a:effectLst/>
                <a:latin typeface="Arial" panose="020B0604020202020204" pitchFamily="34" charset="0"/>
              </a:rPr>
              <a:t> walczono o wprowadzenie 8-godzinnego dnia pracy oraz polepszenia bytu klasy pracowniczej.</a:t>
            </a:r>
            <a:endParaRPr lang="pl-PL" sz="2800" dirty="0"/>
          </a:p>
        </p:txBody>
      </p:sp>
      <p:sp>
        <p:nvSpPr>
          <p:cNvPr id="11" name="Schemat blokowy: dokument 10">
            <a:extLst>
              <a:ext uri="{FF2B5EF4-FFF2-40B4-BE49-F238E27FC236}">
                <a16:creationId xmlns:a16="http://schemas.microsoft.com/office/drawing/2014/main" xmlns="" id="{C20E2809-DC2B-4D03-8011-A1907A4221E2}"/>
              </a:ext>
            </a:extLst>
          </p:cNvPr>
          <p:cNvSpPr/>
          <p:nvPr/>
        </p:nvSpPr>
        <p:spPr>
          <a:xfrm rot="10800000">
            <a:off x="479393" y="3581469"/>
            <a:ext cx="4840921" cy="3116808"/>
          </a:xfrm>
          <a:prstGeom prst="flowChartDocumen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xmlns="" id="{EB46F467-782F-4505-B49A-9F13DF82BEB0}"/>
              </a:ext>
            </a:extLst>
          </p:cNvPr>
          <p:cNvSpPr txBox="1"/>
          <p:nvPr/>
        </p:nvSpPr>
        <p:spPr>
          <a:xfrm>
            <a:off x="608260" y="4286445"/>
            <a:ext cx="472957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400" b="0" i="0" dirty="0">
                <a:effectLst/>
                <a:latin typeface="Arial" panose="020B0604020202020204" pitchFamily="34" charset="0"/>
              </a:rPr>
              <a:t>W czasach dzieciństwa waszych rodziców organizowano tego dnia </a:t>
            </a:r>
            <a:r>
              <a:rPr lang="pl-PL" sz="2400" dirty="0">
                <a:latin typeface="Arial" panose="020B0604020202020204" pitchFamily="34" charset="0"/>
              </a:rPr>
              <a:t>pochody pierwszomajowe</a:t>
            </a:r>
            <a:r>
              <a:rPr lang="pl-PL" sz="2400" b="0" i="0" dirty="0">
                <a:effectLst/>
                <a:latin typeface="Arial" panose="020B0604020202020204" pitchFamily="34" charset="0"/>
              </a:rPr>
              <a:t>, które miały upamiętniać ważne wydarzenia dla środowiska robotniczego</a:t>
            </a:r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val="238536708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6000" advTm="35000">
        <p15:prstTrans prst="curtains"/>
      </p:transition>
    </mc:Choice>
    <mc:Fallback>
      <p:transition spd="slow" advTm="35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0A8DFAE7-42E8-4CEF-BD3A-ADF8C3AC56D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Obraz 5" descr="Obraz zawierający tekst, zewnętrzne, osoba&#10;&#10;Opis wygenerowany automatycznie">
            <a:extLst>
              <a:ext uri="{FF2B5EF4-FFF2-40B4-BE49-F238E27FC236}">
                <a16:creationId xmlns:a16="http://schemas.microsoft.com/office/drawing/2014/main" xmlns="" id="{C01A6D25-8E3C-4552-88FD-E27B534387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4574" y="2204390"/>
            <a:ext cx="5968989" cy="46815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az 7" descr="Obraz zawierający tekst, zewnętrzne, osoba, grupa&#10;&#10;Opis wygenerowany automatycznie">
            <a:extLst>
              <a:ext uri="{FF2B5EF4-FFF2-40B4-BE49-F238E27FC236}">
                <a16:creationId xmlns:a16="http://schemas.microsoft.com/office/drawing/2014/main" xmlns="" id="{92FB28C3-531B-4B69-9970-EE33636113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430" y="300038"/>
            <a:ext cx="5673714" cy="43195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605994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Tm="8000">
        <p15:prstTrans prst="pageCurlDouble"/>
      </p:transition>
    </mc:Choice>
    <mc:Fallback>
      <p:transition spd="slow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0A8DFAE7-42E8-4CEF-BD3A-ADF8C3AC56D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Obraz 2" descr="Obraz zawierający tekst, zewnętrzne, transparent, czerwony&#10;&#10;Opis wygenerowany automatycznie">
            <a:extLst>
              <a:ext uri="{FF2B5EF4-FFF2-40B4-BE49-F238E27FC236}">
                <a16:creationId xmlns:a16="http://schemas.microsoft.com/office/drawing/2014/main" xmlns="" id="{F01E6846-B142-4165-93CF-260908067F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53" y="261937"/>
            <a:ext cx="5374961" cy="41195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 descr="Obraz zawierający zewnętrzne, czerwony, ulica, osoba&#10;&#10;Opis wygenerowany automatycznie">
            <a:extLst>
              <a:ext uri="{FF2B5EF4-FFF2-40B4-BE49-F238E27FC236}">
                <a16:creationId xmlns:a16="http://schemas.microsoft.com/office/drawing/2014/main" xmlns="" id="{9DA397A0-53F6-4930-81C0-69AE69CB47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1267" y="2190750"/>
            <a:ext cx="6537580" cy="457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8466582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Tm="8000">
        <p15:prstTrans prst="pageCurlDouble"/>
      </p:transition>
    </mc:Choice>
    <mc:Fallback>
      <p:transition spd="slow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0A8DFAE7-42E8-4CEF-BD3A-ADF8C3AC56D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chemat blokowy: dokument 2">
            <a:extLst>
              <a:ext uri="{FF2B5EF4-FFF2-40B4-BE49-F238E27FC236}">
                <a16:creationId xmlns:a16="http://schemas.microsoft.com/office/drawing/2014/main" xmlns="" id="{F79AB023-F36C-48E1-87C0-8BA68E1CA5A5}"/>
              </a:ext>
            </a:extLst>
          </p:cNvPr>
          <p:cNvSpPr/>
          <p:nvPr/>
        </p:nvSpPr>
        <p:spPr>
          <a:xfrm>
            <a:off x="260316" y="417250"/>
            <a:ext cx="5341493" cy="3222596"/>
          </a:xfrm>
          <a:prstGeom prst="flowChartDocumen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2800" dirty="0">
                <a:latin typeface="Arial" panose="020B0604020202020204" pitchFamily="34" charset="0"/>
              </a:rPr>
              <a:t>Obecnie nie obchodzi się już tak hucznie Święta Pracy.</a:t>
            </a:r>
          </a:p>
          <a:p>
            <a:pPr algn="ctr"/>
            <a:r>
              <a:rPr lang="pl-PL" sz="2800" dirty="0">
                <a:latin typeface="Arial" panose="020B0604020202020204" pitchFamily="34" charset="0"/>
              </a:rPr>
              <a:t>Pochody Pierwszomajowe to już rzadkość.   </a:t>
            </a:r>
            <a:endParaRPr lang="pl-PL" sz="2800" dirty="0"/>
          </a:p>
        </p:txBody>
      </p:sp>
      <p:sp>
        <p:nvSpPr>
          <p:cNvPr id="5" name="Schemat blokowy: dokument 4">
            <a:extLst>
              <a:ext uri="{FF2B5EF4-FFF2-40B4-BE49-F238E27FC236}">
                <a16:creationId xmlns:a16="http://schemas.microsoft.com/office/drawing/2014/main" xmlns="" id="{5F11212E-BDBF-4B63-A8CC-97616C522E86}"/>
              </a:ext>
            </a:extLst>
          </p:cNvPr>
          <p:cNvSpPr/>
          <p:nvPr/>
        </p:nvSpPr>
        <p:spPr>
          <a:xfrm>
            <a:off x="6095999" y="1565553"/>
            <a:ext cx="5601810" cy="3726894"/>
          </a:xfrm>
          <a:prstGeom prst="flowChartDocumen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3200" b="0" i="0" dirty="0">
                <a:effectLst/>
                <a:latin typeface="Arial" panose="020B0604020202020204" pitchFamily="34" charset="0"/>
              </a:rPr>
              <a:t>Dzisiaj Święto pracy obchodzi się w gronie rodziny bądź przyjaciół wspólnie…</a:t>
            </a:r>
          </a:p>
        </p:txBody>
      </p:sp>
      <p:sp>
        <p:nvSpPr>
          <p:cNvPr id="6" name="Schemat blokowy: dokument 5">
            <a:extLst>
              <a:ext uri="{FF2B5EF4-FFF2-40B4-BE49-F238E27FC236}">
                <a16:creationId xmlns:a16="http://schemas.microsoft.com/office/drawing/2014/main" xmlns="" id="{2917EE28-CF0D-465E-84CC-B1D2D3901DAE}"/>
              </a:ext>
            </a:extLst>
          </p:cNvPr>
          <p:cNvSpPr/>
          <p:nvPr/>
        </p:nvSpPr>
        <p:spPr>
          <a:xfrm rot="10800000">
            <a:off x="260316" y="3618597"/>
            <a:ext cx="5341493" cy="2850433"/>
          </a:xfrm>
          <a:prstGeom prst="flowChartDocumen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sz="3200" b="0" i="0" dirty="0">
              <a:effectLst/>
              <a:latin typeface="Arial" panose="020B0604020202020204" pitchFamily="34" charset="0"/>
            </a:endParaRP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xmlns="" id="{BE890EFE-55D5-4552-9FD1-15DE2A646858}"/>
              </a:ext>
            </a:extLst>
          </p:cNvPr>
          <p:cNvSpPr/>
          <p:nvPr/>
        </p:nvSpPr>
        <p:spPr>
          <a:xfrm>
            <a:off x="611949" y="4476233"/>
            <a:ext cx="4466079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4000" dirty="0">
                <a:latin typeface="Arial" panose="020B0604020202020204" pitchFamily="34" charset="0"/>
              </a:rPr>
              <a:t>… wyjeżdżając bądź grillując.   </a:t>
            </a:r>
            <a:endParaRPr lang="pl-PL" sz="4000" b="0" i="0" dirty="0"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057844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Tm="20000">
        <p15:prstTrans prst="pageCurlDouble"/>
      </p:transition>
    </mc:Choice>
    <mc:Fallback>
      <p:transition spd="slow" advTm="20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0A8DFAE7-42E8-4CEF-BD3A-ADF8C3AC56D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Obraz 2" descr="Obraz zawierający żywność, osoba, naczynie, warzywo&#10;&#10;Opis wygenerowany automatycznie">
            <a:extLst>
              <a:ext uri="{FF2B5EF4-FFF2-40B4-BE49-F238E27FC236}">
                <a16:creationId xmlns:a16="http://schemas.microsoft.com/office/drawing/2014/main" xmlns="" id="{42C9DC87-9683-4F88-A7F2-6A2D630379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5710" y="581025"/>
            <a:ext cx="6106265" cy="61062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 descr="Obraz zawierający zewnętrzne, niebo, trawa, osoba&#10;&#10;Opis wygenerowany automatycznie">
            <a:extLst>
              <a:ext uri="{FF2B5EF4-FFF2-40B4-BE49-F238E27FC236}">
                <a16:creationId xmlns:a16="http://schemas.microsoft.com/office/drawing/2014/main" xmlns="" id="{9461DCF0-9D49-4FBE-8DB3-0C7CC050CC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025" y="1685925"/>
            <a:ext cx="5429250" cy="4210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6853487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Tm="5000">
        <p15:prstTrans prst="pageCurlDouble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0A8DFAE7-42E8-4CEF-BD3A-ADF8C3AC56D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Obraz 7" descr="Obraz zawierający flaga, akcesorium&#10;&#10;Opis wygenerowany automatycznie">
            <a:extLst>
              <a:ext uri="{FF2B5EF4-FFF2-40B4-BE49-F238E27FC236}">
                <a16:creationId xmlns:a16="http://schemas.microsoft.com/office/drawing/2014/main" xmlns="" id="{FC9BA244-997E-4AB7-A977-F881557B67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8775" y="1167289"/>
            <a:ext cx="8934450" cy="469058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4333666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Tm="5000">
        <p15:prstTrans prst="fracture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10552</TotalTime>
  <Words>260</Words>
  <Application>Microsoft Office PowerPoint</Application>
  <PresentationFormat>Niestandardowy</PresentationFormat>
  <Paragraphs>53</Paragraphs>
  <Slides>35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35</vt:i4>
      </vt:variant>
    </vt:vector>
  </HeadingPairs>
  <TitlesOfParts>
    <vt:vector size="36" baseType="lpstr"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…król Stanisław August Poniatowski…</vt:lpstr>
      <vt:lpstr>…a nasz kraj był podzielony…</vt:lpstr>
      <vt:lpstr>…nasza szlachta zamiast zająć się naszym krajem…</vt:lpstr>
      <vt:lpstr>…i pracować nie chciała.  </vt:lpstr>
      <vt:lpstr>Prezentacja programu PowerPoint</vt:lpstr>
      <vt:lpstr>I zaczęli myśleć…</vt:lpstr>
      <vt:lpstr>…Co zrobić aby było lepiej.</vt:lpstr>
      <vt:lpstr>    Udało się !!!  Powstał najważniejszy dokument naszego kraju –  konstytucja</vt:lpstr>
      <vt:lpstr>Prezentacja programu PowerPoint</vt:lpstr>
      <vt:lpstr>Prezentacja programu PowerPoint</vt:lpstr>
      <vt:lpstr>Konstytucja mówi o naszych prawach i obowiązkach.</vt:lpstr>
      <vt:lpstr>Opisuje co możemy robić a czego nie.</vt:lpstr>
      <vt:lpstr>Konstytucja to Polska. Polska to My.</vt:lpstr>
      <vt:lpstr>Prezentacja programu PowerPoint</vt:lpstr>
      <vt:lpstr>Godło Polski</vt:lpstr>
      <vt:lpstr>Prezentacja programu PowerPoint</vt:lpstr>
      <vt:lpstr>Prezentacja programu PowerPoint</vt:lpstr>
      <vt:lpstr>Górny biały pas flagi oznacza - białego orła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Konstytucja 3 maja</dc:title>
  <dc:creator>Emilia Kowalczyk</dc:creator>
  <cp:lastModifiedBy>Marcin</cp:lastModifiedBy>
  <cp:revision>54</cp:revision>
  <dcterms:created xsi:type="dcterms:W3CDTF">2019-03-19T18:10:36Z</dcterms:created>
  <dcterms:modified xsi:type="dcterms:W3CDTF">2021-04-29T17:54:50Z</dcterms:modified>
</cp:coreProperties>
</file>